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118" autoAdjust="0"/>
  </p:normalViewPr>
  <p:slideViewPr>
    <p:cSldViewPr snapToGrid="0">
      <p:cViewPr varScale="1">
        <p:scale>
          <a:sx n="111" d="100"/>
          <a:sy n="111" d="100"/>
        </p:scale>
        <p:origin x="72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0067571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0067571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00675711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00675711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details are known ahead of time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planning happens mostly without respecting environmental factors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Rerouting has to be done manually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Consequences of detours are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mostly unknown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more often the route is driven, the less the plan is questioned</a:t>
            </a: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87e7996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87e7996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87e7996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87e7996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87e799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87e799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87e7996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87e7996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Workflow Management Systems </a:t>
            </a:r>
            <a:r>
              <a:rPr lang="en" dirty="0"/>
              <a:t>provide an infrastructure for the set-up, performance and monitoring of a defined sequence of tasks. The progress of a case inside the system is recorded in the form of logs.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Predictive analytics </a:t>
            </a:r>
            <a:r>
              <a:rPr lang="en" dirty="0"/>
              <a:t>encompasses a variety of statistical techniques from data mining, predictive modelling, and machine learning, that analyze current and historical facts to make predictions about future or otherwise unknown events.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ym typeface="Courier New"/>
              </a:rPr>
              <a:t>      Workflow Management</a:t>
            </a:r>
            <a:endParaRPr dirty="0"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ym typeface="Courier New"/>
              </a:rPr>
              <a:t> +   Predictive Analytics</a:t>
            </a:r>
            <a:endParaRPr dirty="0"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ym typeface="Courier New"/>
              </a:rPr>
              <a:t>-----------------------------</a:t>
            </a:r>
            <a:endParaRPr dirty="0"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ym typeface="Courier New"/>
              </a:rPr>
              <a:t>Predictive Process Monitoring</a:t>
            </a:r>
            <a:endParaRPr dirty="0"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87e799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87e799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Alternative process CRISP-DM (industry standard) is less illustrative and very similar.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7e7996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87e7996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Supervised learning, training and test set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Will</a:t>
            </a:r>
            <a:r>
              <a:rPr lang="en" baseline="0" dirty="0" smtClean="0"/>
              <a:t> walk through this data example step by </a:t>
            </a:r>
            <a:r>
              <a:rPr lang="en" baseline="0" dirty="0" smtClean="0"/>
              <a:t>step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</a:t>
            </a:r>
            <a:r>
              <a:rPr lang="en-US" baseline="0" dirty="0" smtClean="0"/>
              <a:t> my case: XEV logs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87e7996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87e7996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Data Cleansing (e.g. value imputation, quality assurance)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Correlation analysis (some statistical models are sensitive to this)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Partial Dependence Plots (PDP)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Variable Importance Factors (VIF)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87e7996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87e7996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Feature engineering (e.g. average </a:t>
            </a:r>
            <a:r>
              <a:rPr lang="en-US" dirty="0" smtClean="0"/>
              <a:t>return</a:t>
            </a:r>
            <a:r>
              <a:rPr lang="en-US" baseline="0" dirty="0" smtClean="0"/>
              <a:t> rate </a:t>
            </a:r>
            <a:r>
              <a:rPr lang="en-US" dirty="0" smtClean="0"/>
              <a:t>per </a:t>
            </a:r>
            <a:r>
              <a:rPr lang="en-US" dirty="0" smtClean="0"/>
              <a:t>customer)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Seasonality </a:t>
            </a:r>
            <a:r>
              <a:rPr lang="en-US" dirty="0" smtClean="0">
                <a:solidFill>
                  <a:schemeClr val="dk1"/>
                </a:solidFill>
              </a:rPr>
              <a:t>adjustment</a:t>
            </a:r>
            <a:endParaRPr lang="en-US" dirty="0" smtClean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Data clustering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87e7996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87e79964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87e799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87e7996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on, you would plan out your route on paper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somebody next to you to navigate the map and the road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87e7996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87e7996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fe5cba1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fe5cba16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87e7996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87e7996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Model complexity and performance are sometimes on different sides of a spectrum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87e7996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87e7996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fe5cba16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fe5cba16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fe5cba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fe5cba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environmental circumstances only accessible via radio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filter them and put them into the right context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87e7996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87e7996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have turn by turn navigation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route details have become less important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87e799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87e799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even know the roads anymore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the system to make the right ad-hoc choice for avoiding closed routes and traffic jams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87e7996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87e7996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details are known ahead of time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planning happens mostly without respecting environmental factors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Rerouting has to be done manually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Consequences of detours are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mostly unknown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more often the route is driven, the less the plan is questioned</a:t>
            </a: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0675711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0675711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details are known ahead of time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planning happens mostly without respecting environmental factors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Rerouting has to be done manually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Consequences of detours are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mostly unknown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more often the route is driven, the less the plan is questioned</a:t>
            </a: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00675711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00675711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details are known ahead of time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planning happens mostly without respecting environmental factors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Rerouting has to be done manually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Consequences of detours are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mostly unknown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more often the route is driven, the less the plan is questioned</a:t>
            </a: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0675711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0675711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details are known ahead of time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Route planning happens mostly without respecting environmental factors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Rerouting has to be done manually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Consequences of detours are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mostly unknown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more often the route is driven, the less the plan is questioned</a:t>
            </a: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6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15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53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02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07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49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2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04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77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428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1FADB-2E4B-4427-A669-AA7F929DA132}" type="datetimeFigureOut">
              <a:rPr lang="de-DE" smtClean="0"/>
              <a:t>29.08.2018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9778E-D55E-4FBC-B22C-B6A55D48642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arlonDumas/process-mining-and-predictive-process-monito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9" y="290047"/>
            <a:ext cx="8112722" cy="4563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2869014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3398476" y="234533"/>
            <a:ext cx="1305381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20" y="1321413"/>
            <a:ext cx="1672731" cy="1289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>
            <a:off x="381000" y="2798600"/>
            <a:ext cx="8046300" cy="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00" y="2954200"/>
            <a:ext cx="4505175" cy="19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75" y="2954200"/>
            <a:ext cx="3171951" cy="17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540175" y="396675"/>
            <a:ext cx="3319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imagine something like a turn-by-turn navigation for case management?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can we predict which activity will be started next?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Thesis Topic Presentation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Felix Wolff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dirty="0"/>
          </a:p>
        </p:txBody>
      </p:sp>
      <p:sp>
        <p:nvSpPr>
          <p:cNvPr id="9" name="Google Shape;160;p24"/>
          <p:cNvSpPr txBox="1">
            <a:spLocks/>
          </p:cNvSpPr>
          <p:nvPr/>
        </p:nvSpPr>
        <p:spPr>
          <a:xfrm>
            <a:off x="312652" y="746463"/>
            <a:ext cx="8520600" cy="205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Deep Learning Next-Activity Prediction With Cluster-Based Input Data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ctrTitle"/>
          </p:nvPr>
        </p:nvSpPr>
        <p:spPr>
          <a:xfrm>
            <a:off x="312652" y="74646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Deep Learning Next-Activity Prediction</a:t>
            </a:r>
            <a:b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 Cluster-Based Input Data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618767" y="1691304"/>
            <a:ext cx="3100706" cy="45070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443790" y="2220686"/>
            <a:ext cx="6242668" cy="45001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B106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3781352" y="1691296"/>
            <a:ext cx="4754795" cy="45070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A60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5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170" name="Google Shape;170;p25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/>
                <a:t>Deep Learning</a:t>
              </a:r>
              <a:endParaRPr sz="1600" dirty="0"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Next-Activity Prediction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475" y="1532439"/>
            <a:ext cx="4709605" cy="2078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Polato, M., Sperduti, A., Burattin, A. and de Leoni, M., 2014, July. Data-aware remaining time prediction of business process instances. In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Neural Networks (IJCNN), 2014 International Joint Conference on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(pp. 816-823). IEEE.</a:t>
            </a:r>
            <a:endParaRPr sz="600"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t="-5907" b="7452"/>
          <a:stretch/>
        </p:blipFill>
        <p:spPr>
          <a:xfrm>
            <a:off x="634225" y="547224"/>
            <a:ext cx="2211550" cy="4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558823" y="1363296"/>
            <a:ext cx="661800" cy="41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5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5"/>
          <p:cNvSpPr/>
          <p:nvPr/>
        </p:nvSpPr>
        <p:spPr>
          <a:xfrm rot="-5400000">
            <a:off x="6441240" y="1486827"/>
            <a:ext cx="161700" cy="16362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6234450" y="1263250"/>
            <a:ext cx="285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Well researched:</a:t>
            </a:r>
            <a:br>
              <a:rPr lang="en" dirty="0"/>
            </a:br>
            <a:r>
              <a:rPr lang="en" dirty="0"/>
              <a:t>  Remaining time prediction</a:t>
            </a:r>
            <a:br>
              <a:rPr lang="en" dirty="0"/>
            </a:br>
            <a:r>
              <a:rPr lang="en" dirty="0"/>
              <a:t>  Case outcome prediction</a:t>
            </a:r>
            <a:br>
              <a:rPr lang="en" dirty="0"/>
            </a:br>
            <a:r>
              <a:rPr lang="en" dirty="0"/>
              <a:t>  Predicate compliance prediction</a:t>
            </a:r>
            <a:endParaRPr dirty="0"/>
          </a:p>
        </p:txBody>
      </p:sp>
      <p:sp>
        <p:nvSpPr>
          <p:cNvPr id="180" name="Google Shape;180;p25"/>
          <p:cNvSpPr/>
          <p:nvPr/>
        </p:nvSpPr>
        <p:spPr>
          <a:xfrm>
            <a:off x="5755025" y="2377400"/>
            <a:ext cx="268200" cy="27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ctrTitle"/>
          </p:nvPr>
        </p:nvSpPr>
        <p:spPr>
          <a:xfrm>
            <a:off x="634224" y="221575"/>
            <a:ext cx="47018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What comes next?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6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Predictive Process Monitoring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van der Aalst, W. M. P. (2016), </a:t>
            </a:r>
            <a:r>
              <a:rPr lang="en" sz="600" i="1">
                <a:highlight>
                  <a:srgbClr val="FFFFFF"/>
                </a:highlight>
              </a:rPr>
              <a:t>Process Mining: Data Science in Action</a:t>
            </a:r>
            <a:r>
              <a:rPr lang="en" sz="600">
                <a:highlight>
                  <a:srgbClr val="FFFFFF"/>
                </a:highlight>
              </a:rPr>
              <a:t> , Springer , Heidelberg .</a:t>
            </a:r>
            <a:endParaRPr sz="600"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highlight>
                  <a:srgbClr val="FFFFFF"/>
                </a:highlight>
              </a:rPr>
              <a:t>Presentation by Marlon Dumas: </a:t>
            </a:r>
            <a:r>
              <a:rPr lang="en" sz="600" u="sng">
                <a:highlight>
                  <a:srgbClr val="FFFFFF"/>
                </a:highlight>
                <a:hlinkClick r:id="rId3"/>
              </a:rPr>
              <a:t>https://www.slideshare.net/MarlonDumas/process-mining-and-predictive-process-monitoring</a:t>
            </a:r>
            <a:r>
              <a:rPr lang="en" sz="600">
                <a:highlight>
                  <a:srgbClr val="FFFFFF"/>
                </a:highlight>
              </a:rPr>
              <a:t> </a:t>
            </a:r>
            <a:endParaRPr sz="600">
              <a:highlight>
                <a:srgbClr val="FFFFFF"/>
              </a:highlight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395" y="1002750"/>
            <a:ext cx="5177102" cy="3607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/>
          <p:nvPr/>
        </p:nvCxnSpPr>
        <p:spPr>
          <a:xfrm rot="10800000" flipH="1">
            <a:off x="2906845" y="2101000"/>
            <a:ext cx="2069100" cy="9717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6"/>
          <p:cNvSpPr txBox="1"/>
          <p:nvPr/>
        </p:nvSpPr>
        <p:spPr>
          <a:xfrm>
            <a:off x="3389445" y="1945475"/>
            <a:ext cx="753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007A9E"/>
                </a:solidFill>
              </a:rPr>
              <a:t>Predictive</a:t>
            </a:r>
            <a:br>
              <a:rPr lang="en" sz="800" b="1" dirty="0">
                <a:solidFill>
                  <a:srgbClr val="007A9E"/>
                </a:solidFill>
              </a:rPr>
            </a:br>
            <a:r>
              <a:rPr lang="en" sz="800" b="1" dirty="0">
                <a:solidFill>
                  <a:srgbClr val="007A9E"/>
                </a:solidFill>
              </a:rPr>
              <a:t>Process</a:t>
            </a:r>
            <a:br>
              <a:rPr lang="en" sz="800" b="1" dirty="0">
                <a:solidFill>
                  <a:srgbClr val="007A9E"/>
                </a:solidFill>
              </a:rPr>
            </a:br>
            <a:r>
              <a:rPr lang="en" sz="800" b="1" dirty="0">
                <a:solidFill>
                  <a:srgbClr val="007A9E"/>
                </a:solidFill>
              </a:rPr>
              <a:t>Monitoring</a:t>
            </a:r>
            <a:endParaRPr sz="800" b="1" dirty="0">
              <a:solidFill>
                <a:srgbClr val="007A9E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287739" y="3471635"/>
            <a:ext cx="3024300" cy="8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Workflow Management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  Predictive Analytics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-----------------------------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Predictive Process Monitoring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195" name="Google Shape;195;p26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Deep Learning</a:t>
              </a:r>
              <a:endParaRPr sz="1600"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Next-Activity Prediction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7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05" name="Google Shape;205;p27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08" name="Google Shape;208;p27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Developing a predictive model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endParaRPr sz="600">
              <a:highlight>
                <a:srgbClr val="FFFFFF"/>
              </a:highlight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1711200" y="3336075"/>
            <a:ext cx="57150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Knowledge Discovery in Databases (KDD) </a:t>
            </a:r>
            <a:r>
              <a:rPr lang="en" dirty="0" smtClean="0"/>
              <a:t>process 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 also suitable for </a:t>
            </a:r>
            <a:r>
              <a:rPr lang="en" dirty="0" smtClean="0"/>
              <a:t>predictive </a:t>
            </a:r>
            <a:r>
              <a:rPr lang="en" dirty="0"/>
              <a:t>model development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8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19" name="Google Shape;219;p28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22" name="Google Shape;222;p28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Data: An example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b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" sz="600">
                <a:solidFill>
                  <a:schemeClr val="dk1"/>
                </a:solidFill>
              </a:rPr>
              <a:t>tefan Lessmann. Business Analytics &amp; Data Science lecture 2017/2018</a:t>
            </a:r>
            <a:endParaRPr sz="6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2211525" y="3064325"/>
            <a:ext cx="301500" cy="0"/>
          </a:xfrm>
          <a:prstGeom prst="straightConnector1">
            <a:avLst/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8"/>
          <p:cNvSpPr txBox="1"/>
          <p:nvPr/>
        </p:nvSpPr>
        <p:spPr>
          <a:xfrm>
            <a:off x="100" y="3558575"/>
            <a:ext cx="9144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1,"2012-09-04","2012-09-06",1507,"?","green",102,24.9,46943,"Mrs","1964-11-14","Rhineland-Palatinate","2011-02-16",1</a:t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2,"2012-11-03","2012-11-07",1745,"10","blue",64,75,60979,"Mrs","1973-08-29","Brandenburg","2011-05-21",0</a:t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3,"2013-01-29","2013-01-31",2588,"XXL","red",42,79.9,72232,"Mrs","1949-08-23","Saarland","2013-01-28",1</a:t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4,"2012-08-08","2012-08-13",164,"40","black",47,79.9,41242,"Mrs","1960-12-26","Thuringia","2012-08-08",1</a:t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5,"2012-09-16","2012-10-15",1640,"l","anthracite",97,69.9,8810,"Mrs","1971-06-26","Baden-Wuerttemberg","2012-01-17",1</a:t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6,"2013-03-14","2013-03-25",2378,"38","grey",72,129.9,15761,"Mrs","1965-10-01","NRW","2011-02-16",?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7465875" y="4368575"/>
            <a:ext cx="259800" cy="259800"/>
          </a:xfrm>
          <a:prstGeom prst="ellipse">
            <a:avLst/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9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36" name="Google Shape;236;p29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39" name="Google Shape;239;p29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311700" y="341875"/>
            <a:ext cx="50244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smtClean="0">
                <a:latin typeface="Arial" panose="020B0604020202020204" pitchFamily="34" charset="0"/>
                <a:cs typeface="Arial" panose="020B0604020202020204" pitchFamily="34" charset="0"/>
              </a:rPr>
              <a:t>Feature Selection and Preprocessing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</a:t>
            </a:r>
            <a:r>
              <a:rPr lang="en" sz="600">
                <a:solidFill>
                  <a:schemeClr val="dk1"/>
                </a:solidFill>
              </a:rPr>
              <a:t>tefan Lessmann. Business Analytics &amp; Data Science lecture 2017/2018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711200" y="3183675"/>
            <a:ext cx="68082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feature should be predicted? Which other features should be used for that?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9"/>
          <p:cNvSpPr/>
          <p:nvPr/>
        </p:nvSpPr>
        <p:spPr>
          <a:xfrm>
            <a:off x="2018875" y="1707250"/>
            <a:ext cx="829200" cy="37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3017348" y="1532948"/>
            <a:ext cx="1003500" cy="37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8;p28"/>
          <p:cNvSpPr txBox="1"/>
          <p:nvPr/>
        </p:nvSpPr>
        <p:spPr>
          <a:xfrm>
            <a:off x="100" y="3558575"/>
            <a:ext cx="9144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1,"2012-09-04","2012-09-06",</a:t>
            </a:r>
            <a:r>
              <a:rPr lang="de-DE" sz="1000" b="1" dirty="0">
                <a:latin typeface="Courier New"/>
                <a:ea typeface="Courier New"/>
                <a:cs typeface="Courier New"/>
                <a:sym typeface="Courier New"/>
              </a:rPr>
              <a:t>“M"</a:t>
            </a: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,"green",102,24.9,46943,"Mrs","1964-11-14","Rhineland-Palatinate","2011-02-16",1</a:t>
            </a:r>
            <a:b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2,"2012-11-03","2012-11-07","10","blue",64,75,60979,"Mrs","1973-08-29","Brandenburg","2011-05-21",0</a:t>
            </a:r>
            <a:b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3,"2013-01-29","2013-01-31","XXL","red",42,79.9,72232,"Mrs","1949-08-23","Saarland","2013-01-28",1</a:t>
            </a:r>
            <a:b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4,"2012-08-08","2012-08-13","40","black",47,79.9,41242,"Mrs","1960-12-26","Thuringia","2012-08-08",1</a:t>
            </a:r>
            <a:b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5,"2012-09-16","2012-10-15",“</a:t>
            </a:r>
            <a:r>
              <a:rPr lang="de-DE" sz="1000" b="1" dirty="0"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","anthracite",97,69.9,8810,"Mrs","1971-06-26","Baden-Wuerttemberg","2012-01-17",1</a:t>
            </a:r>
            <a:b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6,"2013-03-14","2013-03-25","38","grey",72,129.9,15761,"Mrs","1965-10-01",</a:t>
            </a:r>
            <a:r>
              <a:rPr lang="de-DE" sz="1000" b="1" dirty="0">
                <a:latin typeface="Courier New"/>
                <a:ea typeface="Courier New"/>
                <a:cs typeface="Courier New"/>
                <a:sym typeface="Courier New"/>
              </a:rPr>
              <a:t>“Nordrhein-Westfalen"</a:t>
            </a:r>
            <a:r>
              <a:rPr lang="de-DE" sz="1000" dirty="0">
                <a:latin typeface="Courier New"/>
                <a:ea typeface="Courier New"/>
                <a:cs typeface="Courier New"/>
                <a:sym typeface="Courier New"/>
              </a:rPr>
              <a:t>,"2011-02-16",?</a:t>
            </a:r>
          </a:p>
          <a:p>
            <a:pPr lvl="0"/>
            <a:endParaRPr lang="de-DE"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Google Shape;229;p28"/>
          <p:cNvSpPr/>
          <p:nvPr/>
        </p:nvSpPr>
        <p:spPr>
          <a:xfrm>
            <a:off x="8313930" y="4368575"/>
            <a:ext cx="259800" cy="259800"/>
          </a:xfrm>
          <a:prstGeom prst="ellipse">
            <a:avLst/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0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52" name="Google Shape;252;p30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55" name="Google Shape;255;p30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smtClean="0">
                <a:latin typeface="Arial" panose="020B0604020202020204" pitchFamily="34" charset="0"/>
                <a:cs typeface="Arial" panose="020B0604020202020204" pitchFamily="34" charset="0"/>
              </a:rPr>
              <a:t>Feature transformation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Google Shape;26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</a:t>
            </a:r>
            <a:r>
              <a:rPr lang="en" sz="600">
                <a:solidFill>
                  <a:schemeClr val="dk1"/>
                </a:solidFill>
              </a:rPr>
              <a:t>tefan Lessmann. Business Analytics &amp; Data Science lecture 2017/2018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711200" y="3183675"/>
            <a:ext cx="6808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we assist the model learning by structuring the data differently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259" name="Google Shape;259;p30"/>
          <p:cNvSpPr/>
          <p:nvPr/>
        </p:nvSpPr>
        <p:spPr>
          <a:xfrm>
            <a:off x="4057700" y="1280025"/>
            <a:ext cx="1044000" cy="37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106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28;p28"/>
          <p:cNvSpPr txBox="1"/>
          <p:nvPr/>
        </p:nvSpPr>
        <p:spPr>
          <a:xfrm>
            <a:off x="100" y="3558575"/>
            <a:ext cx="9144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1,"2012-09-04","2012-09-06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",“M","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green",102,24.9,46943,"Mrs","1964-11-14","Rhineland-Palatinate","2011-02-16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1, 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2,"2012-11-03","2012-11-07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10","blue",64,75,60979,"Mrs","1973-08-29","Brandenburg","2011-05-21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 0.75, 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3,"2013-01-29","2013-01-31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XXL","red",42,79.9,72232,"Mrs","1949-08-23","Saarland","2013-01-28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0.5, 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4,"2012-08-08","2012-08-13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40","black",47,79.9,41242,"Mrs","1960-12-26","Thuringia","2012-08-08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0, 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5,"2012-09-16","2012-10-15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",“L","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anthracite",97,69.9,8810,"Mrs","1971-06-26","Baden-Wuerttemberg","2012-01-17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0.1,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6,"2013-03-14","2013-03-25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38","grey",72,129.9,15761,"Mrs","1965-10-01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",“Nordrhein-Westfalen","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2011-02-16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 </a:t>
            </a:r>
            <a:r>
              <a:rPr lang="en" sz="1000" b="1" dirty="0" smtClean="0">
                <a:latin typeface="Courier New"/>
                <a:ea typeface="Courier New"/>
                <a:cs typeface="Courier New"/>
                <a:sym typeface="Courier New"/>
              </a:rPr>
              <a:t>0.2, 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Google Shape;229;p28"/>
          <p:cNvSpPr/>
          <p:nvPr/>
        </p:nvSpPr>
        <p:spPr>
          <a:xfrm>
            <a:off x="8768895" y="4360955"/>
            <a:ext cx="259800" cy="259800"/>
          </a:xfrm>
          <a:prstGeom prst="ellipse">
            <a:avLst/>
          </a:prstGeom>
          <a:noFill/>
          <a:ln w="38100" cap="flat" cmpd="sng">
            <a:solidFill>
              <a:srgbClr val="007A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1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67" name="Google Shape;267;p31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Deep Learning</a:t>
              </a:r>
              <a:endParaRPr sz="160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solidFill>
              <a:srgbClr val="B1063A"/>
            </a:solidFill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With Cluster-Based Input Data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70" name="Google Shape;270;p31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smtClean="0">
                <a:latin typeface="Arial" panose="020B0604020202020204" pitchFamily="34" charset="0"/>
                <a:cs typeface="Arial" panose="020B0604020202020204" pitchFamily="34" charset="0"/>
              </a:rPr>
              <a:t>Feature transformation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</a:t>
            </a:r>
            <a:r>
              <a:rPr lang="en" sz="600">
                <a:solidFill>
                  <a:schemeClr val="dk1"/>
                </a:solidFill>
              </a:rPr>
              <a:t>tefan Lessmann. Business Analytics &amp; Data Science lecture 2017/2018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4869180" y="1564825"/>
            <a:ext cx="769619" cy="113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106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1711200" y="3183674"/>
            <a:ext cx="6808200" cy="148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we assist the model learning by structuring the data differently?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Tasks common in this step: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Feature engineering (e.g. average returns per customer)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Seasonality adjustment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Data clustering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r="5078" b="6838"/>
          <a:stretch/>
        </p:blipFill>
        <p:spPr>
          <a:xfrm>
            <a:off x="5872650" y="456450"/>
            <a:ext cx="2540550" cy="18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50" y="928175"/>
            <a:ext cx="4382851" cy="32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2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81" name="Google Shape;281;p32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Deep Learning</a:t>
              </a:r>
              <a:endParaRPr sz="1600"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solidFill>
              <a:srgbClr val="B1063A"/>
            </a:solidFill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With Cluster-Based Input Data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84" name="Google Shape;284;p32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Francescomarino: Clustering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Di Francescomarino, C., Dumas, M., Maggi, F.M. and Teinemaa, I., 2016. Clustering-based predictive process monitoring.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IEEE Transactions on Services Computing</a:t>
            </a:r>
            <a:endParaRPr sz="600" i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Clustering graphic: https://rpubs.com/cyobero/k-means.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l="4571" b="5249"/>
          <a:stretch/>
        </p:blipFill>
        <p:spPr>
          <a:xfrm>
            <a:off x="596675" y="954300"/>
            <a:ext cx="4329274" cy="34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5095525" y="954300"/>
            <a:ext cx="3561297" cy="3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Predicate </a:t>
            </a:r>
            <a:r>
              <a:rPr lang="en" dirty="0"/>
              <a:t>fulfilment prediction by exploiting past execution traces, including control flow and data </a:t>
            </a:r>
            <a:r>
              <a:rPr lang="en" dirty="0" smtClean="0"/>
              <a:t>attributes.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training:</a:t>
            </a:r>
            <a:endParaRPr dirty="0"/>
          </a:p>
          <a:p>
            <a:pPr marL="425450" indent="-285750"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Cluster learning data </a:t>
            </a:r>
            <a:r>
              <a:rPr lang="en" dirty="0" smtClean="0"/>
              <a:t>via</a:t>
            </a:r>
            <a:br>
              <a:rPr lang="en" dirty="0" smtClean="0"/>
            </a:br>
            <a:r>
              <a:rPr lang="en" dirty="0" smtClean="0"/>
              <a:t>k-means </a:t>
            </a:r>
            <a:r>
              <a:rPr lang="en" dirty="0"/>
              <a:t>or DBSCAN</a:t>
            </a:r>
            <a:endParaRPr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Train one model per </a:t>
            </a:r>
            <a:r>
              <a:rPr lang="en" dirty="0" smtClean="0"/>
              <a:t>cluster</a:t>
            </a:r>
            <a:br>
              <a:rPr lang="en" dirty="0" smtClean="0"/>
            </a:br>
            <a:r>
              <a:rPr lang="en" dirty="0" smtClean="0"/>
              <a:t>with data only from that cluster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Predicting: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Assign data item to a cluster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Pick the model that was trained on this cluster and use it for prediction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3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295" name="Google Shape;295;p33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Deep Learning</a:t>
              </a:r>
              <a:endParaRPr sz="1600"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solidFill>
              <a:srgbClr val="B1063A"/>
            </a:solidFill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With Cluster-Based Input Data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298" name="Google Shape;298;p33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smtClean="0">
                <a:latin typeface="Arial" panose="020B0604020202020204" pitchFamily="34" charset="0"/>
                <a:cs typeface="Arial" panose="020B0604020202020204" pitchFamily="34" charset="0"/>
              </a:rPr>
              <a:t>Francescomarino: Encoding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Source:</a:t>
            </a:r>
            <a:endParaRPr sz="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Di Francescomarino, C., Dumas, M., Maggi, F.M. and Teinemaa, I., 2016. Clustering-based predictive process monitoring. </a:t>
            </a:r>
            <a:r>
              <a:rPr lang="en" sz="600" i="1" dirty="0">
                <a:solidFill>
                  <a:srgbClr val="222222"/>
                </a:solidFill>
                <a:highlight>
                  <a:srgbClr val="FFFFFF"/>
                </a:highlight>
              </a:rPr>
              <a:t>IEEE Transactions on Services </a:t>
            </a:r>
            <a:r>
              <a:rPr lang="en" sz="600" i="1" dirty="0" smtClean="0">
                <a:solidFill>
                  <a:srgbClr val="222222"/>
                </a:solidFill>
                <a:highlight>
                  <a:srgbClr val="FFFFFF"/>
                </a:highlight>
              </a:rPr>
              <a:t>Computing</a:t>
            </a:r>
          </a:p>
          <a:p>
            <a:r>
              <a:rPr lang="en-US" sz="600" dirty="0" err="1">
                <a:solidFill>
                  <a:srgbClr val="222222"/>
                </a:solidFill>
                <a:highlight>
                  <a:srgbClr val="FFFFFF"/>
                </a:highlight>
              </a:rPr>
              <a:t>Schönig</a:t>
            </a:r>
            <a:r>
              <a:rPr lang="en-US" sz="600" dirty="0">
                <a:solidFill>
                  <a:srgbClr val="222222"/>
                </a:solidFill>
                <a:highlight>
                  <a:srgbClr val="FFFFFF"/>
                </a:highlight>
              </a:rPr>
              <a:t>, S., </a:t>
            </a:r>
            <a:r>
              <a:rPr lang="en-US" sz="600" dirty="0" err="1">
                <a:solidFill>
                  <a:srgbClr val="222222"/>
                </a:solidFill>
                <a:highlight>
                  <a:srgbClr val="FFFFFF"/>
                </a:highlight>
              </a:rPr>
              <a:t>Jasinski</a:t>
            </a:r>
            <a:r>
              <a:rPr lang="en-US" sz="600" dirty="0">
                <a:solidFill>
                  <a:srgbClr val="222222"/>
                </a:solidFill>
                <a:highlight>
                  <a:srgbClr val="FFFFFF"/>
                </a:highlight>
              </a:rPr>
              <a:t>, R., Ackermann, L. and Jablonski, S., 2018. Deep Learning Process Prediction with Discrete and Continuous Data Features. In </a:t>
            </a:r>
            <a:r>
              <a:rPr lang="en-US" sz="600" i="1" dirty="0">
                <a:solidFill>
                  <a:srgbClr val="222222"/>
                </a:solidFill>
                <a:highlight>
                  <a:srgbClr val="FFFFFF"/>
                </a:highlight>
              </a:rPr>
              <a:t>ENASE</a:t>
            </a:r>
            <a:r>
              <a:rPr lang="en-US" sz="600" dirty="0">
                <a:solidFill>
                  <a:srgbClr val="222222"/>
                </a:solidFill>
                <a:highlight>
                  <a:srgbClr val="FFFFFF"/>
                </a:highlight>
              </a:rPr>
              <a:t> (pp. 314-319).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Clustering </a:t>
            </a: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graphic: https://rpubs.com/cyobero/k-means.</a:t>
            </a: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920117"/>
            <a:ext cx="42195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8;p28"/>
          <p:cNvSpPr txBox="1"/>
          <p:nvPr/>
        </p:nvSpPr>
        <p:spPr>
          <a:xfrm>
            <a:off x="100" y="4213860"/>
            <a:ext cx="9144000" cy="43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1,"2012-09-04","2012-09-06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",“M","</a:t>
            </a:r>
            <a:r>
              <a:rPr lang="en" sz="1000" dirty="0">
                <a:latin typeface="Courier New"/>
                <a:ea typeface="Courier New"/>
                <a:cs typeface="Courier New"/>
                <a:sym typeface="Courier New"/>
              </a:rPr>
              <a:t>green",102,24.9,46943,"Mrs","1964-11-14","Rhineland-Palatinate","2011-02-16",</a:t>
            </a:r>
            <a:r>
              <a:rPr lang="en" sz="1000" dirty="0" smtClean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5229738" y="920117"/>
            <a:ext cx="3427084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Francescomarino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also hints at another topic which very few of the works related to next-activity prediction have mentioned or elaborated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Font typeface="Arial"/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 and encoding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Frequency-based encoding of a trace</a:t>
            </a: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(3,2,2,1,1,1,0,0,0)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Fixed-width history encoding</a:t>
            </a: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Schönig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only encode the last three events, if any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eft-Right Arrow Callout 5"/>
          <p:cNvSpPr/>
          <p:nvPr/>
        </p:nvSpPr>
        <p:spPr>
          <a:xfrm rot="5400000">
            <a:off x="2178907" y="1932599"/>
            <a:ext cx="872024" cy="3690497"/>
          </a:xfrm>
          <a:prstGeom prst="leftRightArrowCallout">
            <a:avLst>
              <a:gd name="adj1" fmla="val 25838"/>
              <a:gd name="adj2" fmla="val 31182"/>
              <a:gd name="adj3" fmla="val 16513"/>
              <a:gd name="adj4" fmla="val 48123"/>
            </a:avLst>
          </a:prstGeom>
          <a:solidFill>
            <a:srgbClr val="B10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874929" y="3591816"/>
            <a:ext cx="3506297" cy="37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Variable trace length vs. fixed-length input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4929" y="920117"/>
            <a:ext cx="1651183" cy="129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00" y="770275"/>
            <a:ext cx="5715000" cy="26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4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310" name="Google Shape;310;p34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solidFill>
              <a:srgbClr val="B1063A"/>
            </a:solidFill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With Cluster-Based Input Data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313" name="Google Shape;313;p34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Fayyad, U., Piatetsky-Shapiro, G. and Smyth, P., 1996. From data mining to knowledge discovery in databases.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AI magazine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17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(3), p.37.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</a:t>
            </a:r>
            <a:r>
              <a:rPr lang="en" sz="600">
                <a:solidFill>
                  <a:schemeClr val="dk1"/>
                </a:solidFill>
              </a:rPr>
              <a:t>tefan Lessmann. Business Analytics &amp; Data Science lecture 2017/2018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1711200" y="3183675"/>
            <a:ext cx="68082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machine learning model delivers the best performance on our data?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models: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 Tree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Forest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5780150" y="1548075"/>
            <a:ext cx="703800" cy="107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106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4390775" y="3805450"/>
            <a:ext cx="3209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Artificial Neural Network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Scalable Vector Machine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5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325" name="Google Shape;325;p35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With Cluster-Based Input Data</a:t>
              </a:r>
              <a:endParaRPr sz="1600"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 Next-Activity Prediction</a:t>
              </a:r>
              <a:endParaRPr sz="1600"/>
            </a:p>
          </p:txBody>
        </p:sp>
      </p:grpSp>
      <p:cxnSp>
        <p:nvCxnSpPr>
          <p:cNvPr id="328" name="Google Shape;328;p35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Evermann: LSTM networks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/>
          </a:p>
        </p:txBody>
      </p:sp>
      <p:sp>
        <p:nvSpPr>
          <p:cNvPr id="330" name="Google Shape;330;p35"/>
          <p:cNvSpPr txBox="1"/>
          <p:nvPr/>
        </p:nvSpPr>
        <p:spPr>
          <a:xfrm>
            <a:off x="276450" y="46475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Evermann, J., Rehse, J.R. and Fettke, P., 2016, September. A deep learning approach for predicting process behaviour at runtime. In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Business Process Management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(pp. 327-338). Springer, Cham.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Schönig, S., Jasinski, R., Ackermann, L. and Jablonski, S., 2018. Deep Learning Process Prediction with Discrete and Continuous Data Features. In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ENASE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(pp. 314-319).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0" y="1284650"/>
            <a:ext cx="4876825" cy="29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5095525" y="954300"/>
            <a:ext cx="3681300" cy="3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Next-event </a:t>
            </a:r>
            <a:r>
              <a:rPr lang="en" dirty="0"/>
              <a:t>prediction using recurrent </a:t>
            </a:r>
            <a:r>
              <a:rPr lang="en" dirty="0">
                <a:solidFill>
                  <a:schemeClr val="dk1"/>
                </a:solidFill>
              </a:rPr>
              <a:t>neural networks with </a:t>
            </a:r>
            <a:r>
              <a:rPr lang="en" dirty="0"/>
              <a:t>LSTM cells, demonstrating the power of applicability in this context.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Wants to be understood as proof of concept, included long list of future work: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Incorporate case data attributes, they were not used </a:t>
            </a:r>
            <a:r>
              <a:rPr lang="en" dirty="0" smtClean="0">
                <a:solidFill>
                  <a:schemeClr val="dk1"/>
                </a:solidFill>
              </a:rPr>
              <a:t>(</a:t>
            </a:r>
            <a:r>
              <a:rPr lang="en" dirty="0" smtClean="0">
                <a:solidFill>
                  <a:schemeClr val="dk1"/>
                </a:solidFill>
              </a:rPr>
              <a:t>used </a:t>
            </a:r>
            <a:r>
              <a:rPr lang="en" dirty="0">
                <a:solidFill>
                  <a:schemeClr val="dk1"/>
                </a:solidFill>
              </a:rPr>
              <a:t>by </a:t>
            </a:r>
            <a:r>
              <a:rPr lang="en" dirty="0" smtClean="0">
                <a:solidFill>
                  <a:schemeClr val="dk1"/>
                </a:solidFill>
              </a:rPr>
              <a:t>Schönig et al.)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Use more LSTM cells, mean trace length was not respected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Include cross validation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Did not place emphasis on data preparation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3505" y="1155032"/>
            <a:ext cx="886196" cy="311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2259701" y="1180882"/>
            <a:ext cx="593502" cy="311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/>
          <p:cNvSpPr/>
          <p:nvPr/>
        </p:nvSpPr>
        <p:spPr>
          <a:xfrm>
            <a:off x="2853203" y="1163038"/>
            <a:ext cx="749395" cy="311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3602598" y="1250275"/>
            <a:ext cx="1407763" cy="311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6"/>
          <p:cNvGrpSpPr/>
          <p:nvPr/>
        </p:nvGrpSpPr>
        <p:grpSpPr>
          <a:xfrm>
            <a:off x="5403169" y="245575"/>
            <a:ext cx="3681411" cy="524699"/>
            <a:chOff x="636650" y="1622654"/>
            <a:chExt cx="7980514" cy="1137434"/>
          </a:xfrm>
        </p:grpSpPr>
        <p:sp>
          <p:nvSpPr>
            <p:cNvPr id="339" name="Google Shape;339;p36"/>
            <p:cNvSpPr/>
            <p:nvPr/>
          </p:nvSpPr>
          <p:spPr>
            <a:xfrm>
              <a:off x="636650" y="1622662"/>
              <a:ext cx="3091200" cy="536100"/>
            </a:xfrm>
            <a:prstGeom prst="roundRect">
              <a:avLst>
                <a:gd name="adj" fmla="val 16667"/>
              </a:avLst>
            </a:prstGeom>
            <a:solidFill>
              <a:srgbClr val="007A9E"/>
            </a:solidFill>
            <a:ln w="38100" cap="flat" cmpd="sng">
              <a:solidFill>
                <a:srgbClr val="007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Deep Learning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1444775" y="2274089"/>
              <a:ext cx="6245100" cy="486000"/>
            </a:xfrm>
            <a:prstGeom prst="roundRect">
              <a:avLst>
                <a:gd name="adj" fmla="val 16667"/>
              </a:avLst>
            </a:prstGeom>
            <a:solidFill>
              <a:srgbClr val="B1063A"/>
            </a:solidFill>
            <a:ln w="38100" cap="flat" cmpd="sng">
              <a:solidFill>
                <a:srgbClr val="B106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With Cluster-Based Input Data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3842364" y="1622654"/>
              <a:ext cx="4774800" cy="536100"/>
            </a:xfrm>
            <a:prstGeom prst="roundRect">
              <a:avLst>
                <a:gd name="adj" fmla="val 16667"/>
              </a:avLst>
            </a:prstGeom>
            <a:solidFill>
              <a:srgbClr val="5A6065"/>
            </a:solidFill>
            <a:ln w="38100" cap="flat" cmpd="sng">
              <a:solidFill>
                <a:srgbClr val="5A6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 Next-Activity Prediction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cxnSp>
        <p:nvCxnSpPr>
          <p:cNvPr id="342" name="Google Shape;342;p36"/>
          <p:cNvCxnSpPr/>
          <p:nvPr/>
        </p:nvCxnSpPr>
        <p:spPr>
          <a:xfrm>
            <a:off x="618000" y="784954"/>
            <a:ext cx="7901400" cy="0"/>
          </a:xfrm>
          <a:prstGeom prst="straightConnector1">
            <a:avLst/>
          </a:prstGeom>
          <a:noFill/>
          <a:ln w="9525" cap="flat" cmpd="sng">
            <a:solidFill>
              <a:srgbClr val="B1063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311700" y="221575"/>
            <a:ext cx="50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smtClean="0">
                <a:latin typeface="Arial" panose="020B0604020202020204" pitchFamily="34" charset="0"/>
                <a:cs typeface="Arial" panose="020B0604020202020204" pitchFamily="34" charset="0"/>
              </a:rPr>
              <a:t>The master plan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276450" y="4571375"/>
            <a:ext cx="8670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Source:</a:t>
            </a:r>
            <a:endParaRPr sz="6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222222"/>
                </a:solidFill>
                <a:highlight>
                  <a:schemeClr val="lt1"/>
                </a:highlight>
              </a:rPr>
              <a:t>Di Francescomarino, C., Dumas, M., Maggi, F.M. and Teinemaa, I., 2016. Clustering-based predictive process monitoring. </a:t>
            </a:r>
            <a:r>
              <a:rPr lang="en" sz="600" i="1" dirty="0">
                <a:solidFill>
                  <a:srgbClr val="222222"/>
                </a:solidFill>
                <a:highlight>
                  <a:schemeClr val="lt1"/>
                </a:highlight>
              </a:rPr>
              <a:t>IEEE Transactions on Services Computing</a:t>
            </a: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Evermann, J., Rehse, J.R. and Fettke, P., 2016, September. A deep learning approach for predicting process behaviour at runtime. In </a:t>
            </a:r>
            <a:r>
              <a:rPr lang="en" sz="600" i="1" dirty="0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Business Process Management</a:t>
            </a: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 (pp. 327-338). Springer, Cham.</a:t>
            </a: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Schönig, S., Jasinski, R., Ackermann, L. and Jablonski, S., 2018. Deep Learning Process Prediction with Discrete and Continuous Data Features. In </a:t>
            </a:r>
            <a:r>
              <a:rPr lang="en" sz="600" i="1" dirty="0">
                <a:solidFill>
                  <a:srgbClr val="222222"/>
                </a:solidFill>
                <a:highlight>
                  <a:srgbClr val="FFFFFF"/>
                </a:highlight>
              </a:rPr>
              <a:t>ENASE</a:t>
            </a: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 (pp. 314-319).</a:t>
            </a: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Tax, N., Verenich, I., La Rosa, M. and Dumas, M., 2017, June. Predictive business process monitoring with LSTMs. In </a:t>
            </a:r>
            <a:r>
              <a:rPr lang="en" sz="600" i="1" dirty="0">
                <a:solidFill>
                  <a:srgbClr val="222222"/>
                </a:solidFill>
                <a:highlight>
                  <a:srgbClr val="FFFFFF"/>
                </a:highlight>
              </a:rPr>
              <a:t>Annual machine learning conference of the Benelux (Benelearn2017), 9-10 June 2017, Eindhoven 2017</a:t>
            </a:r>
            <a:r>
              <a:rPr lang="en" sz="6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363" y="930313"/>
            <a:ext cx="57150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973500" y="3331650"/>
            <a:ext cx="75459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Determine possibilities for structuring learning data to include </a:t>
            </a:r>
            <a:r>
              <a:rPr lang="en" dirty="0" smtClean="0"/>
              <a:t>history and attributes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Cluster training data via appropriate method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Train one </a:t>
            </a:r>
            <a:r>
              <a:rPr lang="en" dirty="0">
                <a:solidFill>
                  <a:schemeClr val="dk1"/>
                </a:solidFill>
              </a:rPr>
              <a:t>LSTM </a:t>
            </a:r>
            <a:r>
              <a:rPr lang="en" dirty="0"/>
              <a:t>neural network per cluster</a:t>
            </a:r>
            <a:endParaRPr dirty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Benchmark performance of the combined approaches against results of Francescomarino, Evermann, Schönig and Tax via BPIC 2011, 2012 and 2017 data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37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5872650" y="456450"/>
            <a:ext cx="2540550" cy="1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111" y="2571750"/>
            <a:ext cx="3255489" cy="250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11" y="152400"/>
            <a:ext cx="2416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5837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11" y="152400"/>
            <a:ext cx="24168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925" y="152400"/>
            <a:ext cx="2416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2869014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3398476" y="234533"/>
            <a:ext cx="1305381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20" y="1321413"/>
            <a:ext cx="1672731" cy="12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66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75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>
            <a:off x="381000" y="2798600"/>
            <a:ext cx="8046300" cy="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8"/>
          <p:cNvSpPr txBox="1"/>
          <p:nvPr/>
        </p:nvSpPr>
        <p:spPr>
          <a:xfrm>
            <a:off x="303450" y="2987475"/>
            <a:ext cx="40194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Route details are known ahead of time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Route planning can happen without respecting environmental factors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Rerouting has to be done manually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Consequences of detours are</a:t>
            </a:r>
            <a:br>
              <a:rPr lang="en" dirty="0"/>
            </a:br>
            <a:r>
              <a:rPr lang="en" dirty="0"/>
              <a:t>mostly unknown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more often the route is driven, the less the plan is questioned</a:t>
            </a:r>
            <a:endParaRPr dirty="0"/>
          </a:p>
        </p:txBody>
      </p:sp>
      <p:sp>
        <p:nvSpPr>
          <p:cNvPr id="95" name="Google Shape;95;p18"/>
          <p:cNvSpPr txBox="1"/>
          <p:nvPr/>
        </p:nvSpPr>
        <p:spPr>
          <a:xfrm>
            <a:off x="5344550" y="2987475"/>
            <a:ext cx="35154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Target defines direction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Turn-by-turn navigation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current traffic information into planning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Ad-hoc rerouting based on current traffic information with consequence planning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2869014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3398476" y="234533"/>
            <a:ext cx="1305381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20" y="1321413"/>
            <a:ext cx="1672731" cy="12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66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75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>
            <a:off x="381000" y="2798600"/>
            <a:ext cx="8046300" cy="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9"/>
          <p:cNvSpPr txBox="1"/>
          <p:nvPr/>
        </p:nvSpPr>
        <p:spPr>
          <a:xfrm>
            <a:off x="5344550" y="2987475"/>
            <a:ext cx="35154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Target defines direction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Turn-by-turn navigation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of current traffic information into planning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Ad-hoc rerouting based on current traffic information with consequence planning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500" y="2954200"/>
            <a:ext cx="4505175" cy="19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2869014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3398476" y="234533"/>
            <a:ext cx="1305381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20" y="1321413"/>
            <a:ext cx="1672731" cy="12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66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75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0"/>
          <p:cNvCxnSpPr/>
          <p:nvPr/>
        </p:nvCxnSpPr>
        <p:spPr>
          <a:xfrm>
            <a:off x="381000" y="2798600"/>
            <a:ext cx="8046300" cy="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500" y="2954200"/>
            <a:ext cx="4505175" cy="19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0175" y="2954200"/>
            <a:ext cx="3171951" cy="17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2869014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r="5078" b="6838"/>
          <a:stretch/>
        </p:blipFill>
        <p:spPr>
          <a:xfrm>
            <a:off x="3398476" y="234533"/>
            <a:ext cx="1305381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20" y="1321413"/>
            <a:ext cx="1672731" cy="12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066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175" y="0"/>
            <a:ext cx="1331133" cy="26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1"/>
          <p:cNvCxnSpPr/>
          <p:nvPr/>
        </p:nvCxnSpPr>
        <p:spPr>
          <a:xfrm>
            <a:off x="381000" y="2798600"/>
            <a:ext cx="8046300" cy="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500" y="2954200"/>
            <a:ext cx="4505175" cy="19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0175" y="2954200"/>
            <a:ext cx="3171951" cy="17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5449650" y="-201400"/>
            <a:ext cx="3022800" cy="3022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spcFirstLastPara="1" vert="horz" wrap="square" lIns="91425" tIns="91425" rIns="91425" bIns="91425" rtlCol="0" anchor="b" anchorCtr="0">
        <a:noAutofit/>
      </a:bodyPr>
      <a:lstStyle>
        <a:defPPr>
          <a:spcBef>
            <a:spcPts val="0"/>
          </a:spcBef>
          <a:buClrTx/>
          <a:buFontTx/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1757</Words>
  <Application>Microsoft Office PowerPoint</Application>
  <PresentationFormat>On-screen Show (16:9)</PresentationFormat>
  <Paragraphs>238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Next-Activity Prediction With Cluster-Based Input Data</vt:lpstr>
      <vt:lpstr>What comes next?</vt:lpstr>
      <vt:lpstr>Predictive Process Monitoring</vt:lpstr>
      <vt:lpstr>Developing a predictive model</vt:lpstr>
      <vt:lpstr>Data: An example</vt:lpstr>
      <vt:lpstr>Feature Selection and Preprocessing</vt:lpstr>
      <vt:lpstr>Feature transformation</vt:lpstr>
      <vt:lpstr>Feature transformation</vt:lpstr>
      <vt:lpstr>Francescomarino: Clustering</vt:lpstr>
      <vt:lpstr>Francescomarino: Encoding</vt:lpstr>
      <vt:lpstr>Model training</vt:lpstr>
      <vt:lpstr>Evermann: LSTM networks</vt:lpstr>
      <vt:lpstr>The master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Felix Wolff</cp:lastModifiedBy>
  <cp:revision>12</cp:revision>
  <dcterms:modified xsi:type="dcterms:W3CDTF">2018-08-29T13:17:11Z</dcterms:modified>
</cp:coreProperties>
</file>